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Fira Mono Medium"/>
      <p:regular r:id="rId15"/>
    </p:embeddedFont>
    <p:embeddedFont>
      <p:font typeface="Fira Mono Medium"/>
      <p:regular r:id="rId16"/>
    </p:embeddedFont>
    <p:embeddedFont>
      <p:font typeface="Fira Sans"/>
      <p:regular r:id="rId17"/>
    </p:embeddedFont>
    <p:embeddedFont>
      <p:font typeface="Fira Sans"/>
      <p:regular r:id="rId18"/>
    </p:embeddedFont>
    <p:embeddedFont>
      <p:font typeface="Fira Sans"/>
      <p:regular r:id="rId19"/>
    </p:embeddedFont>
    <p:embeddedFont>
      <p:font typeface="Fira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CPRM - Key System Interfaces</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Welcome to the presentation on the CPRM system. We will explore its key interfaces, focusing on secure access, dynamic display management, and comprehensive technician controls. This overview highlights the system's efficiency and user-centric design.</a:t>
            </a:r>
            <a:endParaRPr lang="en-US" sz="1750" dirty="0"/>
          </a:p>
        </p:txBody>
      </p:sp>
      <p:sp>
        <p:nvSpPr>
          <p:cNvPr id="5" name="Shape 2"/>
          <p:cNvSpPr/>
          <p:nvPr/>
        </p:nvSpPr>
        <p:spPr>
          <a:xfrm>
            <a:off x="6280190" y="5665470"/>
            <a:ext cx="362903" cy="362903"/>
          </a:xfrm>
          <a:prstGeom prst="roundRect">
            <a:avLst>
              <a:gd name="adj" fmla="val 25194296"/>
            </a:avLst>
          </a:prstGeom>
          <a:noFill/>
          <a:ln w="7620">
            <a:solidFill>
              <a:srgbClr val="4D4D51"/>
            </a:solidFill>
            <a:prstDash val="solid"/>
          </a:ln>
        </p:spPr>
      </p:sp>
      <p:pic>
        <p:nvPicPr>
          <p:cNvPr id="6" name="Image 1" descr="preencoded.png">    </p:cNvPr>
          <p:cNvPicPr>
            <a:picLocks noChangeAspect="1"/>
          </p:cNvPicPr>
          <p:nvPr/>
        </p:nvPicPr>
        <p:blipFill>
          <a:blip r:embed="rId2"/>
          <a:stretch>
            <a:fillRect/>
          </a:stretch>
        </p:blipFill>
        <p:spPr>
          <a:xfrm>
            <a:off x="6287810" y="5673090"/>
            <a:ext cx="347663" cy="347663"/>
          </a:xfrm>
          <a:prstGeom prst="rect">
            <a:avLst/>
          </a:prstGeom>
        </p:spPr>
      </p:pic>
      <p:sp>
        <p:nvSpPr>
          <p:cNvPr id="7" name="Text 3"/>
          <p:cNvSpPr/>
          <p:nvPr/>
        </p:nvSpPr>
        <p:spPr>
          <a:xfrm>
            <a:off x="6756440" y="5648563"/>
            <a:ext cx="1974056" cy="396835"/>
          </a:xfrm>
          <a:prstGeom prst="rect">
            <a:avLst/>
          </a:prstGeom>
          <a:noFill/>
          <a:ln/>
        </p:spPr>
        <p:txBody>
          <a:bodyPr wrap="none" lIns="0" tIns="0" rIns="0" bIns="0" rtlCol="0" anchor="t"/>
          <a:lstStyle/>
          <a:p>
            <a:pPr algn="l" indent="0" marL="0">
              <a:lnSpc>
                <a:spcPts val="3100"/>
              </a:lnSpc>
              <a:buNone/>
            </a:pPr>
            <a:r>
              <a:rPr lang="en-US" sz="2200" b="1" dirty="0">
                <a:solidFill>
                  <a:srgbClr val="E0D6DE"/>
                </a:solidFill>
                <a:latin typeface="Fira Sans Bold" pitchFamily="34" charset="0"/>
                <a:ea typeface="Fira Sans Bold" pitchFamily="34" charset="-122"/>
                <a:cs typeface="Fira Sans Bold" pitchFamily="34" charset="-120"/>
              </a:rPr>
              <a:t>by 928 Gauresh</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98840"/>
            <a:ext cx="11906488" cy="708779"/>
          </a:xfrm>
          <a:prstGeom prst="rect">
            <a:avLst/>
          </a:prstGeom>
          <a:noFill/>
          <a:ln/>
        </p:spPr>
        <p:txBody>
          <a:bodyPr wrap="non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Secure Access: CPRM Login Interface</a:t>
            </a:r>
            <a:endParaRPr lang="en-US" sz="4450" dirty="0"/>
          </a:p>
        </p:txBody>
      </p:sp>
      <p:pic>
        <p:nvPicPr>
          <p:cNvPr id="3" name="Image 0" descr="preencoded.png">    </p:cNvPr>
          <p:cNvPicPr>
            <a:picLocks noChangeAspect="1"/>
          </p:cNvPicPr>
          <p:nvPr/>
        </p:nvPicPr>
        <p:blipFill>
          <a:blip r:embed="rId1"/>
          <a:stretch>
            <a:fillRect/>
          </a:stretch>
        </p:blipFill>
        <p:spPr>
          <a:xfrm>
            <a:off x="793790" y="2502932"/>
            <a:ext cx="6244709" cy="4272677"/>
          </a:xfrm>
          <a:prstGeom prst="rect">
            <a:avLst/>
          </a:prstGeom>
        </p:spPr>
      </p:pic>
      <p:sp>
        <p:nvSpPr>
          <p:cNvPr id="4" name="Text 1"/>
          <p:cNvSpPr/>
          <p:nvPr/>
        </p:nvSpPr>
        <p:spPr>
          <a:xfrm>
            <a:off x="7599521" y="232707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Role-based authentication system for secure access</a:t>
            </a:r>
            <a:endParaRPr lang="en-US" sz="1750" dirty="0"/>
          </a:p>
        </p:txBody>
      </p:sp>
      <p:sp>
        <p:nvSpPr>
          <p:cNvPr id="5" name="Text 2"/>
          <p:cNvSpPr/>
          <p:nvPr/>
        </p:nvSpPr>
        <p:spPr>
          <a:xfrm>
            <a:off x="7599521" y="276927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Demo credential access for testing environments</a:t>
            </a:r>
            <a:endParaRPr lang="en-US" sz="1750" dirty="0"/>
          </a:p>
        </p:txBody>
      </p:sp>
      <p:sp>
        <p:nvSpPr>
          <p:cNvPr id="6" name="Text 3"/>
          <p:cNvSpPr/>
          <p:nvPr/>
        </p:nvSpPr>
        <p:spPr>
          <a:xfrm>
            <a:off x="7599521" y="32114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Advanced security features and protocols</a:t>
            </a:r>
            <a:endParaRPr lang="en-US" sz="1750" dirty="0"/>
          </a:p>
        </p:txBody>
      </p:sp>
      <p:sp>
        <p:nvSpPr>
          <p:cNvPr id="7" name="Text 4"/>
          <p:cNvSpPr/>
          <p:nvPr/>
        </p:nvSpPr>
        <p:spPr>
          <a:xfrm>
            <a:off x="7599521" y="365367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Intuitive user experience considerations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2236" y="584121"/>
            <a:ext cx="7659529" cy="1988463"/>
          </a:xfrm>
          <a:prstGeom prst="rect">
            <a:avLst/>
          </a:prstGeom>
          <a:noFill/>
          <a:ln/>
        </p:spPr>
        <p:txBody>
          <a:bodyPr wrap="square" lIns="0" tIns="0" rIns="0" bIns="0" rtlCol="0" anchor="t"/>
          <a:lstStyle/>
          <a:p>
            <a:pPr algn="l" indent="0" marL="0">
              <a:lnSpc>
                <a:spcPts val="5200"/>
              </a:lnSpc>
              <a:buNone/>
            </a:pPr>
            <a:r>
              <a:rPr lang="en-US" sz="4150" dirty="0">
                <a:solidFill>
                  <a:srgbClr val="FBF3FA"/>
                </a:solidFill>
                <a:latin typeface="Fira Mono Medium" pitchFamily="34" charset="0"/>
                <a:ea typeface="Fira Mono Medium" pitchFamily="34" charset="-122"/>
                <a:cs typeface="Fira Mono Medium" pitchFamily="34" charset="-120"/>
              </a:rPr>
              <a:t>Dynamic Display System: Individual Screen Management</a:t>
            </a:r>
            <a:endParaRPr lang="en-US" sz="4150" dirty="0"/>
          </a:p>
        </p:txBody>
      </p:sp>
      <p:sp>
        <p:nvSpPr>
          <p:cNvPr id="4" name="Shape 1"/>
          <p:cNvSpPr/>
          <p:nvPr/>
        </p:nvSpPr>
        <p:spPr>
          <a:xfrm>
            <a:off x="742236" y="2890718"/>
            <a:ext cx="477203" cy="477202"/>
          </a:xfrm>
          <a:prstGeom prst="roundRect">
            <a:avLst>
              <a:gd name="adj" fmla="val 6667"/>
            </a:avLst>
          </a:prstGeom>
          <a:solidFill>
            <a:srgbClr val="2E2E2F"/>
          </a:solidFill>
          <a:ln/>
        </p:spPr>
      </p:sp>
      <p:pic>
        <p:nvPicPr>
          <p:cNvPr id="5" name="Image 1" descr="preencoded.png">    </p:cNvPr>
          <p:cNvPicPr>
            <a:picLocks noChangeAspect="1"/>
          </p:cNvPicPr>
          <p:nvPr/>
        </p:nvPicPr>
        <p:blipFill>
          <a:blip r:embed="rId2"/>
          <a:stretch>
            <a:fillRect/>
          </a:stretch>
        </p:blipFill>
        <p:spPr>
          <a:xfrm>
            <a:off x="821769" y="2930485"/>
            <a:ext cx="318135" cy="397669"/>
          </a:xfrm>
          <a:prstGeom prst="rect">
            <a:avLst/>
          </a:prstGeom>
        </p:spPr>
      </p:pic>
      <p:sp>
        <p:nvSpPr>
          <p:cNvPr id="6" name="Text 2"/>
          <p:cNvSpPr/>
          <p:nvPr/>
        </p:nvSpPr>
        <p:spPr>
          <a:xfrm>
            <a:off x="1431488" y="2963585"/>
            <a:ext cx="4452580" cy="331351"/>
          </a:xfrm>
          <a:prstGeom prst="rect">
            <a:avLst/>
          </a:prstGeom>
          <a:noFill/>
          <a:ln/>
        </p:spPr>
        <p:txBody>
          <a:bodyPr wrap="none" lIns="0" tIns="0" rIns="0" bIns="0" rtlCol="0" anchor="t"/>
          <a:lstStyle/>
          <a:p>
            <a:pPr algn="l" indent="0" marL="0">
              <a:lnSpc>
                <a:spcPts val="2600"/>
              </a:lnSpc>
              <a:buNone/>
            </a:pPr>
            <a:r>
              <a:rPr lang="en-US" sz="2050" dirty="0">
                <a:solidFill>
                  <a:srgbClr val="E0D6DE"/>
                </a:solidFill>
                <a:latin typeface="Fira Mono Medium" pitchFamily="34" charset="0"/>
                <a:ea typeface="Fira Mono Medium" pitchFamily="34" charset="-122"/>
                <a:cs typeface="Fira Mono Medium" pitchFamily="34" charset="-120"/>
              </a:rPr>
              <a:t>Real-time Content Management</a:t>
            </a:r>
            <a:endParaRPr lang="en-US" sz="2050" dirty="0"/>
          </a:p>
        </p:txBody>
      </p:sp>
      <p:sp>
        <p:nvSpPr>
          <p:cNvPr id="7" name="Text 3"/>
          <p:cNvSpPr/>
          <p:nvPr/>
        </p:nvSpPr>
        <p:spPr>
          <a:xfrm>
            <a:off x="1431488" y="3422094"/>
            <a:ext cx="6970276" cy="339209"/>
          </a:xfrm>
          <a:prstGeom prst="rect">
            <a:avLst/>
          </a:prstGeom>
          <a:noFill/>
          <a:ln/>
        </p:spPr>
        <p:txBody>
          <a:bodyPr wrap="non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Update individual displays instantly</a:t>
            </a:r>
            <a:endParaRPr lang="en-US" sz="1650" dirty="0"/>
          </a:p>
        </p:txBody>
      </p:sp>
      <p:sp>
        <p:nvSpPr>
          <p:cNvPr id="8" name="Shape 4"/>
          <p:cNvSpPr/>
          <p:nvPr/>
        </p:nvSpPr>
        <p:spPr>
          <a:xfrm>
            <a:off x="742236" y="4185404"/>
            <a:ext cx="477203" cy="477202"/>
          </a:xfrm>
          <a:prstGeom prst="roundRect">
            <a:avLst>
              <a:gd name="adj" fmla="val 6667"/>
            </a:avLst>
          </a:prstGeom>
          <a:solidFill>
            <a:srgbClr val="2E2E2F"/>
          </a:solidFill>
          <a:ln/>
        </p:spPr>
      </p:sp>
      <p:pic>
        <p:nvPicPr>
          <p:cNvPr id="9" name="Image 2" descr="preencoded.png">    </p:cNvPr>
          <p:cNvPicPr>
            <a:picLocks noChangeAspect="1"/>
          </p:cNvPicPr>
          <p:nvPr/>
        </p:nvPicPr>
        <p:blipFill>
          <a:blip r:embed="rId3"/>
          <a:stretch>
            <a:fillRect/>
          </a:stretch>
        </p:blipFill>
        <p:spPr>
          <a:xfrm>
            <a:off x="821769" y="4225171"/>
            <a:ext cx="318135" cy="397669"/>
          </a:xfrm>
          <a:prstGeom prst="rect">
            <a:avLst/>
          </a:prstGeom>
        </p:spPr>
      </p:pic>
      <p:sp>
        <p:nvSpPr>
          <p:cNvPr id="10" name="Text 5"/>
          <p:cNvSpPr/>
          <p:nvPr/>
        </p:nvSpPr>
        <p:spPr>
          <a:xfrm>
            <a:off x="1431488" y="4258270"/>
            <a:ext cx="2703433" cy="331351"/>
          </a:xfrm>
          <a:prstGeom prst="rect">
            <a:avLst/>
          </a:prstGeom>
          <a:noFill/>
          <a:ln/>
        </p:spPr>
        <p:txBody>
          <a:bodyPr wrap="none" lIns="0" tIns="0" rIns="0" bIns="0" rtlCol="0" anchor="t"/>
          <a:lstStyle/>
          <a:p>
            <a:pPr algn="l" indent="0" marL="0">
              <a:lnSpc>
                <a:spcPts val="2600"/>
              </a:lnSpc>
              <a:buNone/>
            </a:pPr>
            <a:r>
              <a:rPr lang="en-US" sz="2050" dirty="0">
                <a:solidFill>
                  <a:srgbClr val="E0D6DE"/>
                </a:solidFill>
                <a:latin typeface="Fira Mono Medium" pitchFamily="34" charset="0"/>
                <a:ea typeface="Fira Mono Medium" pitchFamily="34" charset="-122"/>
                <a:cs typeface="Fira Mono Medium" pitchFamily="34" charset="-120"/>
              </a:rPr>
              <a:t>Status Monitoring</a:t>
            </a:r>
            <a:endParaRPr lang="en-US" sz="2050" dirty="0"/>
          </a:p>
        </p:txBody>
      </p:sp>
      <p:sp>
        <p:nvSpPr>
          <p:cNvPr id="11" name="Text 6"/>
          <p:cNvSpPr/>
          <p:nvPr/>
        </p:nvSpPr>
        <p:spPr>
          <a:xfrm>
            <a:off x="1431488" y="4716780"/>
            <a:ext cx="6970276" cy="339209"/>
          </a:xfrm>
          <a:prstGeom prst="rect">
            <a:avLst/>
          </a:prstGeom>
          <a:noFill/>
          <a:ln/>
        </p:spPr>
        <p:txBody>
          <a:bodyPr wrap="non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Diagnostics and system health at a glance</a:t>
            </a:r>
            <a:endParaRPr lang="en-US" sz="1650" dirty="0"/>
          </a:p>
        </p:txBody>
      </p:sp>
      <p:sp>
        <p:nvSpPr>
          <p:cNvPr id="12" name="Shape 7"/>
          <p:cNvSpPr/>
          <p:nvPr/>
        </p:nvSpPr>
        <p:spPr>
          <a:xfrm>
            <a:off x="742236" y="5480090"/>
            <a:ext cx="477203" cy="477202"/>
          </a:xfrm>
          <a:prstGeom prst="roundRect">
            <a:avLst>
              <a:gd name="adj" fmla="val 6667"/>
            </a:avLst>
          </a:prstGeom>
          <a:solidFill>
            <a:srgbClr val="2E2E2F"/>
          </a:solidFill>
          <a:ln/>
        </p:spPr>
      </p:sp>
      <p:pic>
        <p:nvPicPr>
          <p:cNvPr id="13" name="Image 3" descr="preencoded.png">    </p:cNvPr>
          <p:cNvPicPr>
            <a:picLocks noChangeAspect="1"/>
          </p:cNvPicPr>
          <p:nvPr/>
        </p:nvPicPr>
        <p:blipFill>
          <a:blip r:embed="rId4"/>
          <a:stretch>
            <a:fillRect/>
          </a:stretch>
        </p:blipFill>
        <p:spPr>
          <a:xfrm>
            <a:off x="821769" y="5519857"/>
            <a:ext cx="318135" cy="397669"/>
          </a:xfrm>
          <a:prstGeom prst="rect">
            <a:avLst/>
          </a:prstGeom>
        </p:spPr>
      </p:pic>
      <p:sp>
        <p:nvSpPr>
          <p:cNvPr id="14" name="Text 8"/>
          <p:cNvSpPr/>
          <p:nvPr/>
        </p:nvSpPr>
        <p:spPr>
          <a:xfrm>
            <a:off x="1431488" y="5552956"/>
            <a:ext cx="2862382" cy="331351"/>
          </a:xfrm>
          <a:prstGeom prst="rect">
            <a:avLst/>
          </a:prstGeom>
          <a:noFill/>
          <a:ln/>
        </p:spPr>
        <p:txBody>
          <a:bodyPr wrap="none" lIns="0" tIns="0" rIns="0" bIns="0" rtlCol="0" anchor="t"/>
          <a:lstStyle/>
          <a:p>
            <a:pPr algn="l" indent="0" marL="0">
              <a:lnSpc>
                <a:spcPts val="2600"/>
              </a:lnSpc>
              <a:buNone/>
            </a:pPr>
            <a:r>
              <a:rPr lang="en-US" sz="2050" dirty="0">
                <a:solidFill>
                  <a:srgbClr val="E0D6DE"/>
                </a:solidFill>
                <a:latin typeface="Fira Mono Medium" pitchFamily="34" charset="0"/>
                <a:ea typeface="Fira Mono Medium" pitchFamily="34" charset="-122"/>
                <a:cs typeface="Fira Mono Medium" pitchFamily="34" charset="-120"/>
              </a:rPr>
              <a:t>Content Scheduling</a:t>
            </a:r>
            <a:endParaRPr lang="en-US" sz="2050" dirty="0"/>
          </a:p>
        </p:txBody>
      </p:sp>
      <p:sp>
        <p:nvSpPr>
          <p:cNvPr id="15" name="Text 9"/>
          <p:cNvSpPr/>
          <p:nvPr/>
        </p:nvSpPr>
        <p:spPr>
          <a:xfrm>
            <a:off x="1431488" y="6011466"/>
            <a:ext cx="6970276" cy="339209"/>
          </a:xfrm>
          <a:prstGeom prst="rect">
            <a:avLst/>
          </a:prstGeom>
          <a:noFill/>
          <a:ln/>
        </p:spPr>
        <p:txBody>
          <a:bodyPr wrap="non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Pre-plan content for specific times</a:t>
            </a:r>
            <a:endParaRPr lang="en-US" sz="1650" dirty="0"/>
          </a:p>
        </p:txBody>
      </p:sp>
      <p:sp>
        <p:nvSpPr>
          <p:cNvPr id="16" name="Shape 10"/>
          <p:cNvSpPr/>
          <p:nvPr/>
        </p:nvSpPr>
        <p:spPr>
          <a:xfrm>
            <a:off x="742236" y="6774775"/>
            <a:ext cx="477203" cy="477202"/>
          </a:xfrm>
          <a:prstGeom prst="roundRect">
            <a:avLst>
              <a:gd name="adj" fmla="val 6667"/>
            </a:avLst>
          </a:prstGeom>
          <a:solidFill>
            <a:srgbClr val="2E2E2F"/>
          </a:solidFill>
          <a:ln/>
        </p:spPr>
      </p:sp>
      <p:pic>
        <p:nvPicPr>
          <p:cNvPr id="17" name="Image 4" descr="preencoded.png">    </p:cNvPr>
          <p:cNvPicPr>
            <a:picLocks noChangeAspect="1"/>
          </p:cNvPicPr>
          <p:nvPr/>
        </p:nvPicPr>
        <p:blipFill>
          <a:blip r:embed="rId5"/>
          <a:stretch>
            <a:fillRect/>
          </a:stretch>
        </p:blipFill>
        <p:spPr>
          <a:xfrm>
            <a:off x="821769" y="6814542"/>
            <a:ext cx="318135" cy="397669"/>
          </a:xfrm>
          <a:prstGeom prst="rect">
            <a:avLst/>
          </a:prstGeom>
        </p:spPr>
      </p:pic>
      <p:sp>
        <p:nvSpPr>
          <p:cNvPr id="18" name="Text 11"/>
          <p:cNvSpPr/>
          <p:nvPr/>
        </p:nvSpPr>
        <p:spPr>
          <a:xfrm>
            <a:off x="1431488" y="6847642"/>
            <a:ext cx="3339465" cy="331351"/>
          </a:xfrm>
          <a:prstGeom prst="rect">
            <a:avLst/>
          </a:prstGeom>
          <a:noFill/>
          <a:ln/>
        </p:spPr>
        <p:txBody>
          <a:bodyPr wrap="none" lIns="0" tIns="0" rIns="0" bIns="0" rtlCol="0" anchor="t"/>
          <a:lstStyle/>
          <a:p>
            <a:pPr algn="l" indent="0" marL="0">
              <a:lnSpc>
                <a:spcPts val="2600"/>
              </a:lnSpc>
              <a:buNone/>
            </a:pPr>
            <a:r>
              <a:rPr lang="en-US" sz="2050" dirty="0">
                <a:solidFill>
                  <a:srgbClr val="E0D6DE"/>
                </a:solidFill>
                <a:latin typeface="Fira Mono Medium" pitchFamily="34" charset="0"/>
                <a:ea typeface="Fira Mono Medium" pitchFamily="34" charset="-122"/>
                <a:cs typeface="Fira Mono Medium" pitchFamily="34" charset="-120"/>
              </a:rPr>
              <a:t>Emergency Integration</a:t>
            </a:r>
            <a:endParaRPr lang="en-US" sz="2050" dirty="0"/>
          </a:p>
        </p:txBody>
      </p:sp>
      <p:sp>
        <p:nvSpPr>
          <p:cNvPr id="19" name="Text 12"/>
          <p:cNvSpPr/>
          <p:nvPr/>
        </p:nvSpPr>
        <p:spPr>
          <a:xfrm>
            <a:off x="1431488" y="7306151"/>
            <a:ext cx="6970276" cy="339209"/>
          </a:xfrm>
          <a:prstGeom prst="rect">
            <a:avLst/>
          </a:prstGeom>
          <a:noFill/>
          <a:ln/>
        </p:spPr>
        <p:txBody>
          <a:bodyPr wrap="non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Seamless emergency broadcast features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5696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System Control: Technician Interface</a:t>
            </a:r>
            <a:endParaRPr lang="en-US" sz="4450" dirty="0"/>
          </a:p>
        </p:txBody>
      </p:sp>
      <p:sp>
        <p:nvSpPr>
          <p:cNvPr id="4" name="Shape 1"/>
          <p:cNvSpPr/>
          <p:nvPr/>
        </p:nvSpPr>
        <p:spPr>
          <a:xfrm>
            <a:off x="6280190" y="3214688"/>
            <a:ext cx="3664744" cy="2024182"/>
          </a:xfrm>
          <a:prstGeom prst="roundRect">
            <a:avLst>
              <a:gd name="adj" fmla="val 1681"/>
            </a:avLst>
          </a:prstGeom>
          <a:solidFill>
            <a:srgbClr val="2E2E2F"/>
          </a:solidFill>
          <a:ln/>
        </p:spPr>
      </p:sp>
      <p:sp>
        <p:nvSpPr>
          <p:cNvPr id="5" name="Text 2"/>
          <p:cNvSpPr/>
          <p:nvPr/>
        </p:nvSpPr>
        <p:spPr>
          <a:xfrm>
            <a:off x="6507004" y="3441502"/>
            <a:ext cx="3211116"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System Health Monitoring</a:t>
            </a:r>
            <a:endParaRPr lang="en-US" sz="2200" dirty="0"/>
          </a:p>
        </p:txBody>
      </p:sp>
      <p:sp>
        <p:nvSpPr>
          <p:cNvPr id="6" name="Text 3"/>
          <p:cNvSpPr/>
          <p:nvPr/>
        </p:nvSpPr>
        <p:spPr>
          <a:xfrm>
            <a:off x="6507004" y="4286250"/>
            <a:ext cx="3211116"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Comprehensive overview of system status</a:t>
            </a:r>
            <a:endParaRPr lang="en-US" sz="1750" dirty="0"/>
          </a:p>
        </p:txBody>
      </p:sp>
      <p:sp>
        <p:nvSpPr>
          <p:cNvPr id="7" name="Shape 4"/>
          <p:cNvSpPr/>
          <p:nvPr/>
        </p:nvSpPr>
        <p:spPr>
          <a:xfrm>
            <a:off x="10171748" y="3214688"/>
            <a:ext cx="3664863" cy="2024182"/>
          </a:xfrm>
          <a:prstGeom prst="roundRect">
            <a:avLst>
              <a:gd name="adj" fmla="val 1681"/>
            </a:avLst>
          </a:prstGeom>
          <a:solidFill>
            <a:srgbClr val="2E2E2F"/>
          </a:solidFill>
          <a:ln/>
        </p:spPr>
      </p:sp>
      <p:sp>
        <p:nvSpPr>
          <p:cNvPr id="8" name="Text 5"/>
          <p:cNvSpPr/>
          <p:nvPr/>
        </p:nvSpPr>
        <p:spPr>
          <a:xfrm>
            <a:off x="10398562" y="3441502"/>
            <a:ext cx="3211235"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Operating Theater Tracking</a:t>
            </a:r>
            <a:endParaRPr lang="en-US" sz="2200" dirty="0"/>
          </a:p>
        </p:txBody>
      </p:sp>
      <p:sp>
        <p:nvSpPr>
          <p:cNvPr id="9" name="Text 6"/>
          <p:cNvSpPr/>
          <p:nvPr/>
        </p:nvSpPr>
        <p:spPr>
          <a:xfrm>
            <a:off x="10398562" y="4286250"/>
            <a:ext cx="3211235"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Monitor maintenance schedules effectively</a:t>
            </a:r>
            <a:endParaRPr lang="en-US" sz="1750" dirty="0"/>
          </a:p>
        </p:txBody>
      </p:sp>
      <p:sp>
        <p:nvSpPr>
          <p:cNvPr id="10" name="Shape 7"/>
          <p:cNvSpPr/>
          <p:nvPr/>
        </p:nvSpPr>
        <p:spPr>
          <a:xfrm>
            <a:off x="6280190" y="5465683"/>
            <a:ext cx="7556421" cy="1306949"/>
          </a:xfrm>
          <a:prstGeom prst="roundRect">
            <a:avLst>
              <a:gd name="adj" fmla="val 2603"/>
            </a:avLst>
          </a:prstGeom>
          <a:solidFill>
            <a:srgbClr val="2E2E2F"/>
          </a:solidFill>
          <a:ln/>
        </p:spPr>
      </p:sp>
      <p:sp>
        <p:nvSpPr>
          <p:cNvPr id="11" name="Text 8"/>
          <p:cNvSpPr/>
          <p:nvPr/>
        </p:nvSpPr>
        <p:spPr>
          <a:xfrm>
            <a:off x="6507004" y="5692497"/>
            <a:ext cx="4420672"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Emergency Alert Management</a:t>
            </a:r>
            <a:endParaRPr lang="en-US" sz="2200" dirty="0"/>
          </a:p>
        </p:txBody>
      </p:sp>
      <p:sp>
        <p:nvSpPr>
          <p:cNvPr id="12" name="Text 9"/>
          <p:cNvSpPr/>
          <p:nvPr/>
        </p:nvSpPr>
        <p:spPr>
          <a:xfrm>
            <a:off x="6507004" y="6182916"/>
            <a:ext cx="7102793"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Respond to critical alerts promptly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930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Content Scheduling Capabilities</a:t>
            </a:r>
            <a:endParaRPr lang="en-US" sz="4450" dirty="0"/>
          </a:p>
        </p:txBody>
      </p:sp>
      <p:sp>
        <p:nvSpPr>
          <p:cNvPr id="4" name="Shape 1"/>
          <p:cNvSpPr/>
          <p:nvPr/>
        </p:nvSpPr>
        <p:spPr>
          <a:xfrm>
            <a:off x="6535341" y="2450783"/>
            <a:ext cx="30480" cy="5085636"/>
          </a:xfrm>
          <a:prstGeom prst="roundRect">
            <a:avLst>
              <a:gd name="adj" fmla="val 111628"/>
            </a:avLst>
          </a:prstGeom>
          <a:solidFill>
            <a:srgbClr val="474748"/>
          </a:solidFill>
          <a:ln/>
        </p:spPr>
      </p:sp>
      <p:sp>
        <p:nvSpPr>
          <p:cNvPr id="5" name="Shape 2"/>
          <p:cNvSpPr/>
          <p:nvPr/>
        </p:nvSpPr>
        <p:spPr>
          <a:xfrm>
            <a:off x="6760012" y="2690693"/>
            <a:ext cx="680442" cy="30480"/>
          </a:xfrm>
          <a:prstGeom prst="roundRect">
            <a:avLst>
              <a:gd name="adj" fmla="val 111628"/>
            </a:avLst>
          </a:prstGeom>
          <a:solidFill>
            <a:srgbClr val="474748"/>
          </a:solidFill>
          <a:ln/>
        </p:spPr>
      </p:sp>
      <p:sp>
        <p:nvSpPr>
          <p:cNvPr id="6" name="Shape 3"/>
          <p:cNvSpPr/>
          <p:nvPr/>
        </p:nvSpPr>
        <p:spPr>
          <a:xfrm>
            <a:off x="6280190" y="2450783"/>
            <a:ext cx="510302" cy="510302"/>
          </a:xfrm>
          <a:prstGeom prst="roundRect">
            <a:avLst>
              <a:gd name="adj" fmla="val 6667"/>
            </a:avLst>
          </a:prstGeom>
          <a:solidFill>
            <a:srgbClr val="2E2E2F"/>
          </a:solidFill>
          <a:ln/>
        </p:spPr>
      </p:sp>
      <p:pic>
        <p:nvPicPr>
          <p:cNvPr id="7" name="Image 1" descr="preencoded.png">    </p:cNvPr>
          <p:cNvPicPr>
            <a:picLocks noChangeAspect="1"/>
          </p:cNvPicPr>
          <p:nvPr/>
        </p:nvPicPr>
        <p:blipFill>
          <a:blip r:embed="rId2"/>
          <a:stretch>
            <a:fillRect/>
          </a:stretch>
        </p:blipFill>
        <p:spPr>
          <a:xfrm>
            <a:off x="6365260" y="2493288"/>
            <a:ext cx="340162" cy="425291"/>
          </a:xfrm>
          <a:prstGeom prst="rect">
            <a:avLst/>
          </a:prstGeom>
        </p:spPr>
      </p:pic>
      <p:sp>
        <p:nvSpPr>
          <p:cNvPr id="8" name="Text 4"/>
          <p:cNvSpPr/>
          <p:nvPr/>
        </p:nvSpPr>
        <p:spPr>
          <a:xfrm>
            <a:off x="7669411" y="252864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Define Playlists</a:t>
            </a:r>
            <a:endParaRPr lang="en-US" sz="2200" dirty="0"/>
          </a:p>
        </p:txBody>
      </p:sp>
      <p:sp>
        <p:nvSpPr>
          <p:cNvPr id="9" name="Text 5"/>
          <p:cNvSpPr/>
          <p:nvPr/>
        </p:nvSpPr>
        <p:spPr>
          <a:xfrm>
            <a:off x="7669411" y="3019068"/>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Group content for specific needs</a:t>
            </a:r>
            <a:endParaRPr lang="en-US" sz="1750" dirty="0"/>
          </a:p>
        </p:txBody>
      </p:sp>
      <p:sp>
        <p:nvSpPr>
          <p:cNvPr id="10" name="Shape 6"/>
          <p:cNvSpPr/>
          <p:nvPr/>
        </p:nvSpPr>
        <p:spPr>
          <a:xfrm>
            <a:off x="6760012" y="4075509"/>
            <a:ext cx="680442" cy="30480"/>
          </a:xfrm>
          <a:prstGeom prst="roundRect">
            <a:avLst>
              <a:gd name="adj" fmla="val 111628"/>
            </a:avLst>
          </a:prstGeom>
          <a:solidFill>
            <a:srgbClr val="474748"/>
          </a:solidFill>
          <a:ln/>
        </p:spPr>
      </p:sp>
      <p:sp>
        <p:nvSpPr>
          <p:cNvPr id="11" name="Shape 7"/>
          <p:cNvSpPr/>
          <p:nvPr/>
        </p:nvSpPr>
        <p:spPr>
          <a:xfrm>
            <a:off x="6280190" y="3835598"/>
            <a:ext cx="510302" cy="510302"/>
          </a:xfrm>
          <a:prstGeom prst="roundRect">
            <a:avLst>
              <a:gd name="adj" fmla="val 6667"/>
            </a:avLst>
          </a:prstGeom>
          <a:solidFill>
            <a:srgbClr val="2E2E2F"/>
          </a:solidFill>
          <a:ln/>
        </p:spPr>
      </p:sp>
      <p:pic>
        <p:nvPicPr>
          <p:cNvPr id="12" name="Image 2" descr="preencoded.png">    </p:cNvPr>
          <p:cNvPicPr>
            <a:picLocks noChangeAspect="1"/>
          </p:cNvPicPr>
          <p:nvPr/>
        </p:nvPicPr>
        <p:blipFill>
          <a:blip r:embed="rId3"/>
          <a:stretch>
            <a:fillRect/>
          </a:stretch>
        </p:blipFill>
        <p:spPr>
          <a:xfrm>
            <a:off x="6365260" y="3878104"/>
            <a:ext cx="340162" cy="425291"/>
          </a:xfrm>
          <a:prstGeom prst="rect">
            <a:avLst/>
          </a:prstGeom>
        </p:spPr>
      </p:pic>
      <p:sp>
        <p:nvSpPr>
          <p:cNvPr id="13" name="Text 8"/>
          <p:cNvSpPr/>
          <p:nvPr/>
        </p:nvSpPr>
        <p:spPr>
          <a:xfrm>
            <a:off x="7669411" y="39134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Set Schedules</a:t>
            </a:r>
            <a:endParaRPr lang="en-US" sz="2200" dirty="0"/>
          </a:p>
        </p:txBody>
      </p:sp>
      <p:sp>
        <p:nvSpPr>
          <p:cNvPr id="14" name="Text 9"/>
          <p:cNvSpPr/>
          <p:nvPr/>
        </p:nvSpPr>
        <p:spPr>
          <a:xfrm>
            <a:off x="7669411" y="4403884"/>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Automate content delivery times</a:t>
            </a:r>
            <a:endParaRPr lang="en-US" sz="1750" dirty="0"/>
          </a:p>
        </p:txBody>
      </p:sp>
      <p:sp>
        <p:nvSpPr>
          <p:cNvPr id="15" name="Shape 10"/>
          <p:cNvSpPr/>
          <p:nvPr/>
        </p:nvSpPr>
        <p:spPr>
          <a:xfrm>
            <a:off x="6760012" y="5460325"/>
            <a:ext cx="680442" cy="30480"/>
          </a:xfrm>
          <a:prstGeom prst="roundRect">
            <a:avLst>
              <a:gd name="adj" fmla="val 111628"/>
            </a:avLst>
          </a:prstGeom>
          <a:solidFill>
            <a:srgbClr val="474748"/>
          </a:solidFill>
          <a:ln/>
        </p:spPr>
      </p:sp>
      <p:sp>
        <p:nvSpPr>
          <p:cNvPr id="16" name="Shape 11"/>
          <p:cNvSpPr/>
          <p:nvPr/>
        </p:nvSpPr>
        <p:spPr>
          <a:xfrm>
            <a:off x="6280190" y="5220414"/>
            <a:ext cx="510302" cy="510302"/>
          </a:xfrm>
          <a:prstGeom prst="roundRect">
            <a:avLst>
              <a:gd name="adj" fmla="val 6667"/>
            </a:avLst>
          </a:prstGeom>
          <a:solidFill>
            <a:srgbClr val="2E2E2F"/>
          </a:solidFill>
          <a:ln/>
        </p:spPr>
      </p:sp>
      <p:pic>
        <p:nvPicPr>
          <p:cNvPr id="17" name="Image 3" descr="preencoded.png">    </p:cNvPr>
          <p:cNvPicPr>
            <a:picLocks noChangeAspect="1"/>
          </p:cNvPicPr>
          <p:nvPr/>
        </p:nvPicPr>
        <p:blipFill>
          <a:blip r:embed="rId4"/>
          <a:stretch>
            <a:fillRect/>
          </a:stretch>
        </p:blipFill>
        <p:spPr>
          <a:xfrm>
            <a:off x="6365260" y="5262920"/>
            <a:ext cx="340162" cy="425291"/>
          </a:xfrm>
          <a:prstGeom prst="rect">
            <a:avLst/>
          </a:prstGeom>
        </p:spPr>
      </p:pic>
      <p:sp>
        <p:nvSpPr>
          <p:cNvPr id="18" name="Text 12"/>
          <p:cNvSpPr/>
          <p:nvPr/>
        </p:nvSpPr>
        <p:spPr>
          <a:xfrm>
            <a:off x="7669411" y="5298281"/>
            <a:ext cx="2890480"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Real-time Updates</a:t>
            </a:r>
            <a:endParaRPr lang="en-US" sz="2200" dirty="0"/>
          </a:p>
        </p:txBody>
      </p:sp>
      <p:sp>
        <p:nvSpPr>
          <p:cNvPr id="19" name="Text 13"/>
          <p:cNvSpPr/>
          <p:nvPr/>
        </p:nvSpPr>
        <p:spPr>
          <a:xfrm>
            <a:off x="7669411" y="5788700"/>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Adjust on the fly as needed</a:t>
            </a:r>
            <a:endParaRPr lang="en-US" sz="1750" dirty="0"/>
          </a:p>
        </p:txBody>
      </p:sp>
      <p:sp>
        <p:nvSpPr>
          <p:cNvPr id="20" name="Shape 14"/>
          <p:cNvSpPr/>
          <p:nvPr/>
        </p:nvSpPr>
        <p:spPr>
          <a:xfrm>
            <a:off x="6760012" y="6845141"/>
            <a:ext cx="680442" cy="30480"/>
          </a:xfrm>
          <a:prstGeom prst="roundRect">
            <a:avLst>
              <a:gd name="adj" fmla="val 111628"/>
            </a:avLst>
          </a:prstGeom>
          <a:solidFill>
            <a:srgbClr val="474748"/>
          </a:solidFill>
          <a:ln/>
        </p:spPr>
      </p:sp>
      <p:sp>
        <p:nvSpPr>
          <p:cNvPr id="21" name="Shape 15"/>
          <p:cNvSpPr/>
          <p:nvPr/>
        </p:nvSpPr>
        <p:spPr>
          <a:xfrm>
            <a:off x="6280190" y="6605230"/>
            <a:ext cx="510302" cy="510302"/>
          </a:xfrm>
          <a:prstGeom prst="roundRect">
            <a:avLst>
              <a:gd name="adj" fmla="val 6667"/>
            </a:avLst>
          </a:prstGeom>
          <a:solidFill>
            <a:srgbClr val="2E2E2F"/>
          </a:solidFill>
          <a:ln/>
        </p:spPr>
      </p:sp>
      <p:pic>
        <p:nvPicPr>
          <p:cNvPr id="22" name="Image 4" descr="preencoded.png">    </p:cNvPr>
          <p:cNvPicPr>
            <a:picLocks noChangeAspect="1"/>
          </p:cNvPicPr>
          <p:nvPr/>
        </p:nvPicPr>
        <p:blipFill>
          <a:blip r:embed="rId5"/>
          <a:stretch>
            <a:fillRect/>
          </a:stretch>
        </p:blipFill>
        <p:spPr>
          <a:xfrm>
            <a:off x="6365260" y="6647736"/>
            <a:ext cx="340162" cy="425291"/>
          </a:xfrm>
          <a:prstGeom prst="rect">
            <a:avLst/>
          </a:prstGeom>
        </p:spPr>
      </p:pic>
      <p:sp>
        <p:nvSpPr>
          <p:cNvPr id="23" name="Text 16"/>
          <p:cNvSpPr/>
          <p:nvPr/>
        </p:nvSpPr>
        <p:spPr>
          <a:xfrm>
            <a:off x="7669411" y="6683097"/>
            <a:ext cx="3400544"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Performance Tracking</a:t>
            </a:r>
            <a:endParaRPr lang="en-US" sz="2200" dirty="0"/>
          </a:p>
        </p:txBody>
      </p:sp>
      <p:sp>
        <p:nvSpPr>
          <p:cNvPr id="24" name="Text 17"/>
          <p:cNvSpPr/>
          <p:nvPr/>
        </p:nvSpPr>
        <p:spPr>
          <a:xfrm>
            <a:off x="7669411" y="7173516"/>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Analyze content effectiveness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5930" y="783908"/>
            <a:ext cx="7592139" cy="1385411"/>
          </a:xfrm>
          <a:prstGeom prst="rect">
            <a:avLst/>
          </a:prstGeom>
          <a:noFill/>
          <a:ln/>
        </p:spPr>
        <p:txBody>
          <a:bodyPr wrap="square" lIns="0" tIns="0" rIns="0" bIns="0" rtlCol="0" anchor="t"/>
          <a:lstStyle/>
          <a:p>
            <a:pPr algn="l" indent="0" marL="0">
              <a:lnSpc>
                <a:spcPts val="5450"/>
              </a:lnSpc>
              <a:buNone/>
            </a:pPr>
            <a:r>
              <a:rPr lang="en-US" sz="4350" dirty="0">
                <a:solidFill>
                  <a:srgbClr val="FBF3FA"/>
                </a:solidFill>
                <a:latin typeface="Fira Mono Medium" pitchFamily="34" charset="0"/>
                <a:ea typeface="Fira Mono Medium" pitchFamily="34" charset="-122"/>
                <a:cs typeface="Fira Mono Medium" pitchFamily="34" charset="-120"/>
              </a:rPr>
              <a:t>Security Features and Protocols</a:t>
            </a:r>
            <a:endParaRPr lang="en-US" sz="4350" dirty="0"/>
          </a:p>
        </p:txBody>
      </p:sp>
      <p:pic>
        <p:nvPicPr>
          <p:cNvPr id="4" name="Image 1" descr="preencoded.png">    </p:cNvPr>
          <p:cNvPicPr>
            <a:picLocks noChangeAspect="1"/>
          </p:cNvPicPr>
          <p:nvPr/>
        </p:nvPicPr>
        <p:blipFill>
          <a:blip r:embed="rId2"/>
          <a:stretch>
            <a:fillRect/>
          </a:stretch>
        </p:blipFill>
        <p:spPr>
          <a:xfrm>
            <a:off x="775930" y="2501860"/>
            <a:ext cx="554236" cy="554236"/>
          </a:xfrm>
          <a:prstGeom prst="rect">
            <a:avLst/>
          </a:prstGeom>
        </p:spPr>
      </p:pic>
      <p:sp>
        <p:nvSpPr>
          <p:cNvPr id="5" name="Text 1"/>
          <p:cNvSpPr/>
          <p:nvPr/>
        </p:nvSpPr>
        <p:spPr>
          <a:xfrm>
            <a:off x="1607225" y="2633424"/>
            <a:ext cx="1514713" cy="1039416"/>
          </a:xfrm>
          <a:prstGeom prst="rect">
            <a:avLst/>
          </a:prstGeom>
          <a:noFill/>
          <a:ln/>
        </p:spPr>
        <p:txBody>
          <a:bodyPr wrap="square" lIns="0" tIns="0" rIns="0" bIns="0" rtlCol="0" anchor="t"/>
          <a:lstStyle/>
          <a:p>
            <a:pPr algn="l" indent="0" marL="0">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Data Encryption</a:t>
            </a:r>
            <a:endParaRPr lang="en-US" sz="2150" dirty="0"/>
          </a:p>
        </p:txBody>
      </p:sp>
      <p:sp>
        <p:nvSpPr>
          <p:cNvPr id="6" name="Text 2"/>
          <p:cNvSpPr/>
          <p:nvPr/>
        </p:nvSpPr>
        <p:spPr>
          <a:xfrm>
            <a:off x="1607225" y="3805833"/>
            <a:ext cx="1514713" cy="1064062"/>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Fira Sans" pitchFamily="34" charset="0"/>
                <a:ea typeface="Fira Sans" pitchFamily="34" charset="-122"/>
                <a:cs typeface="Fira Sans" pitchFamily="34" charset="-120"/>
              </a:rPr>
              <a:t>End-to-end data protection</a:t>
            </a:r>
            <a:endParaRPr lang="en-US" sz="1700" dirty="0"/>
          </a:p>
        </p:txBody>
      </p:sp>
      <p:pic>
        <p:nvPicPr>
          <p:cNvPr id="7" name="Image 2" descr="preencoded.png">    </p:cNvPr>
          <p:cNvPicPr>
            <a:picLocks noChangeAspect="1"/>
          </p:cNvPicPr>
          <p:nvPr/>
        </p:nvPicPr>
        <p:blipFill>
          <a:blip r:embed="rId3"/>
          <a:stretch>
            <a:fillRect/>
          </a:stretch>
        </p:blipFill>
        <p:spPr>
          <a:xfrm>
            <a:off x="3398996" y="2501860"/>
            <a:ext cx="554236" cy="554236"/>
          </a:xfrm>
          <a:prstGeom prst="rect">
            <a:avLst/>
          </a:prstGeom>
        </p:spPr>
      </p:pic>
      <p:sp>
        <p:nvSpPr>
          <p:cNvPr id="8" name="Text 3"/>
          <p:cNvSpPr/>
          <p:nvPr/>
        </p:nvSpPr>
        <p:spPr>
          <a:xfrm>
            <a:off x="4230291" y="2633424"/>
            <a:ext cx="1514713" cy="1385888"/>
          </a:xfrm>
          <a:prstGeom prst="rect">
            <a:avLst/>
          </a:prstGeom>
          <a:noFill/>
          <a:ln/>
        </p:spPr>
        <p:txBody>
          <a:bodyPr wrap="square" lIns="0" tIns="0" rIns="0" bIns="0" rtlCol="0" anchor="t"/>
          <a:lstStyle/>
          <a:p>
            <a:pPr algn="l" indent="0" marL="0">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Multi-Factor Authentication</a:t>
            </a:r>
            <a:endParaRPr lang="en-US" sz="2150" dirty="0"/>
          </a:p>
        </p:txBody>
      </p:sp>
      <p:sp>
        <p:nvSpPr>
          <p:cNvPr id="9" name="Text 4"/>
          <p:cNvSpPr/>
          <p:nvPr/>
        </p:nvSpPr>
        <p:spPr>
          <a:xfrm>
            <a:off x="4230291" y="4152305"/>
            <a:ext cx="1514713" cy="709374"/>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Fira Sans" pitchFamily="34" charset="0"/>
                <a:ea typeface="Fira Sans" pitchFamily="34" charset="-122"/>
                <a:cs typeface="Fira Sans" pitchFamily="34" charset="-120"/>
              </a:rPr>
              <a:t>Enhanced login security</a:t>
            </a:r>
            <a:endParaRPr lang="en-US" sz="1700" dirty="0"/>
          </a:p>
        </p:txBody>
      </p:sp>
      <p:pic>
        <p:nvPicPr>
          <p:cNvPr id="10" name="Image 3" descr="preencoded.png">    </p:cNvPr>
          <p:cNvPicPr>
            <a:picLocks noChangeAspect="1"/>
          </p:cNvPicPr>
          <p:nvPr/>
        </p:nvPicPr>
        <p:blipFill>
          <a:blip r:embed="rId4"/>
          <a:stretch>
            <a:fillRect/>
          </a:stretch>
        </p:blipFill>
        <p:spPr>
          <a:xfrm>
            <a:off x="6022062" y="2501860"/>
            <a:ext cx="554236" cy="554236"/>
          </a:xfrm>
          <a:prstGeom prst="rect">
            <a:avLst/>
          </a:prstGeom>
        </p:spPr>
      </p:pic>
      <p:sp>
        <p:nvSpPr>
          <p:cNvPr id="11" name="Text 5"/>
          <p:cNvSpPr/>
          <p:nvPr/>
        </p:nvSpPr>
        <p:spPr>
          <a:xfrm>
            <a:off x="6853357" y="2633424"/>
            <a:ext cx="1514713" cy="692944"/>
          </a:xfrm>
          <a:prstGeom prst="rect">
            <a:avLst/>
          </a:prstGeom>
          <a:noFill/>
          <a:ln/>
        </p:spPr>
        <p:txBody>
          <a:bodyPr wrap="square" lIns="0" tIns="0" rIns="0" bIns="0" rtlCol="0" anchor="t"/>
          <a:lstStyle/>
          <a:p>
            <a:pPr algn="l" indent="0" marL="0">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Threat Detection</a:t>
            </a:r>
            <a:endParaRPr lang="en-US" sz="2150" dirty="0"/>
          </a:p>
        </p:txBody>
      </p:sp>
      <p:sp>
        <p:nvSpPr>
          <p:cNvPr id="12" name="Text 6"/>
          <p:cNvSpPr/>
          <p:nvPr/>
        </p:nvSpPr>
        <p:spPr>
          <a:xfrm>
            <a:off x="6853357" y="3459361"/>
            <a:ext cx="1514713" cy="1064062"/>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Fira Sans" pitchFamily="34" charset="0"/>
                <a:ea typeface="Fira Sans" pitchFamily="34" charset="-122"/>
                <a:cs typeface="Fira Sans" pitchFamily="34" charset="-120"/>
              </a:rPr>
              <a:t>Proactive security monitoring</a:t>
            </a:r>
            <a:endParaRPr lang="en-US" sz="1700" dirty="0"/>
          </a:p>
        </p:txBody>
      </p:sp>
      <p:pic>
        <p:nvPicPr>
          <p:cNvPr id="13" name="Image 4" descr="preencoded.png">    </p:cNvPr>
          <p:cNvPicPr>
            <a:picLocks noChangeAspect="1"/>
          </p:cNvPicPr>
          <p:nvPr/>
        </p:nvPicPr>
        <p:blipFill>
          <a:blip r:embed="rId5"/>
          <a:stretch>
            <a:fillRect/>
          </a:stretch>
        </p:blipFill>
        <p:spPr>
          <a:xfrm>
            <a:off x="775930" y="5424130"/>
            <a:ext cx="554236" cy="554236"/>
          </a:xfrm>
          <a:prstGeom prst="rect">
            <a:avLst/>
          </a:prstGeom>
        </p:spPr>
      </p:pic>
      <p:sp>
        <p:nvSpPr>
          <p:cNvPr id="14" name="Text 7"/>
          <p:cNvSpPr/>
          <p:nvPr/>
        </p:nvSpPr>
        <p:spPr>
          <a:xfrm>
            <a:off x="1607225" y="5555694"/>
            <a:ext cx="1514713" cy="692944"/>
          </a:xfrm>
          <a:prstGeom prst="rect">
            <a:avLst/>
          </a:prstGeom>
          <a:noFill/>
          <a:ln/>
        </p:spPr>
        <p:txBody>
          <a:bodyPr wrap="square" lIns="0" tIns="0" rIns="0" bIns="0" rtlCol="0" anchor="t"/>
          <a:lstStyle/>
          <a:p>
            <a:pPr algn="l" indent="0" marL="0">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Compliance Audits</a:t>
            </a:r>
            <a:endParaRPr lang="en-US" sz="2150" dirty="0"/>
          </a:p>
        </p:txBody>
      </p:sp>
      <p:sp>
        <p:nvSpPr>
          <p:cNvPr id="15" name="Text 8"/>
          <p:cNvSpPr/>
          <p:nvPr/>
        </p:nvSpPr>
        <p:spPr>
          <a:xfrm>
            <a:off x="1607225" y="6381631"/>
            <a:ext cx="1514713" cy="1064062"/>
          </a:xfrm>
          <a:prstGeom prst="rect">
            <a:avLst/>
          </a:prstGeom>
          <a:noFill/>
          <a:ln/>
        </p:spPr>
        <p:txBody>
          <a:bodyPr wrap="square" lIns="0" tIns="0" rIns="0" bIns="0" rtlCol="0" anchor="t"/>
          <a:lstStyle/>
          <a:p>
            <a:pPr algn="l" indent="0" marL="0">
              <a:lnSpc>
                <a:spcPts val="2750"/>
              </a:lnSpc>
              <a:buNone/>
            </a:pPr>
            <a:r>
              <a:rPr lang="en-US" sz="1700" dirty="0">
                <a:solidFill>
                  <a:srgbClr val="E0D6DE"/>
                </a:solidFill>
                <a:latin typeface="Fira Sans" pitchFamily="34" charset="0"/>
                <a:ea typeface="Fira Sans" pitchFamily="34" charset="-122"/>
                <a:cs typeface="Fira Sans" pitchFamily="34" charset="-120"/>
              </a:rPr>
              <a:t>Adherence to industry standards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6138" y="421243"/>
            <a:ext cx="7581543" cy="478750"/>
          </a:xfrm>
          <a:prstGeom prst="rect">
            <a:avLst/>
          </a:prstGeom>
          <a:noFill/>
          <a:ln/>
        </p:spPr>
        <p:txBody>
          <a:bodyPr wrap="none" lIns="0" tIns="0" rIns="0" bIns="0" rtlCol="0" anchor="t"/>
          <a:lstStyle/>
          <a:p>
            <a:pPr algn="l" indent="0" marL="0">
              <a:lnSpc>
                <a:spcPts val="3750"/>
              </a:lnSpc>
              <a:buNone/>
            </a:pPr>
            <a:r>
              <a:rPr lang="en-US" sz="3000" dirty="0">
                <a:solidFill>
                  <a:srgbClr val="FBF3FA"/>
                </a:solidFill>
                <a:latin typeface="Fira Mono Medium" pitchFamily="34" charset="0"/>
                <a:ea typeface="Fira Mono Medium" pitchFamily="34" charset="-122"/>
                <a:cs typeface="Fira Mono Medium" pitchFamily="34" charset="-120"/>
              </a:rPr>
              <a:t>Performance Analytics and Metrics</a:t>
            </a:r>
            <a:endParaRPr lang="en-US" sz="3000" dirty="0"/>
          </a:p>
        </p:txBody>
      </p:sp>
      <p:pic>
        <p:nvPicPr>
          <p:cNvPr id="3" name="Image 0" descr="preencoded.png">    </p:cNvPr>
          <p:cNvPicPr>
            <a:picLocks noChangeAspect="1"/>
          </p:cNvPicPr>
          <p:nvPr/>
        </p:nvPicPr>
        <p:blipFill>
          <a:blip r:embed="rId1"/>
          <a:stretch>
            <a:fillRect/>
          </a:stretch>
        </p:blipFill>
        <p:spPr>
          <a:xfrm>
            <a:off x="536138" y="1206341"/>
            <a:ext cx="13558123" cy="7132796"/>
          </a:xfrm>
          <a:prstGeom prst="rect">
            <a:avLst/>
          </a:prstGeom>
        </p:spPr>
      </p:pic>
      <p:sp>
        <p:nvSpPr>
          <p:cNvPr id="4" name="Shape 1"/>
          <p:cNvSpPr/>
          <p:nvPr/>
        </p:nvSpPr>
        <p:spPr>
          <a:xfrm>
            <a:off x="3426857" y="8339137"/>
            <a:ext cx="153114" cy="153114"/>
          </a:xfrm>
          <a:prstGeom prst="roundRect">
            <a:avLst>
              <a:gd name="adj" fmla="val 11944"/>
            </a:avLst>
          </a:prstGeom>
          <a:solidFill>
            <a:srgbClr val="B80087"/>
          </a:solidFill>
          <a:ln/>
        </p:spPr>
      </p:sp>
      <p:sp>
        <p:nvSpPr>
          <p:cNvPr id="5" name="Text 2"/>
          <p:cNvSpPr/>
          <p:nvPr/>
        </p:nvSpPr>
        <p:spPr>
          <a:xfrm>
            <a:off x="3640931" y="8339137"/>
            <a:ext cx="170378" cy="153114"/>
          </a:xfrm>
          <a:prstGeom prst="rect">
            <a:avLst/>
          </a:prstGeom>
          <a:noFill/>
          <a:ln/>
        </p:spPr>
        <p:txBody>
          <a:bodyPr wrap="none" lIns="0" tIns="0" rIns="0" bIns="0" rtlCol="0" anchor="t"/>
          <a:lstStyle/>
          <a:p>
            <a:pPr algn="l" indent="0" marL="0">
              <a:lnSpc>
                <a:spcPts val="1200"/>
              </a:lnSpc>
              <a:buNone/>
            </a:pPr>
            <a:r>
              <a:rPr lang="en-US" sz="1200" dirty="0">
                <a:solidFill>
                  <a:srgbClr val="E0D6DE"/>
                </a:solidFill>
                <a:latin typeface="Fira Sans" pitchFamily="34" charset="0"/>
                <a:ea typeface="Fira Sans" pitchFamily="34" charset="-122"/>
                <a:cs typeface="Fira Sans" pitchFamily="34" charset="-120"/>
              </a:rPr>
              <a:t>Q1</a:t>
            </a:r>
            <a:endParaRPr lang="en-US" sz="1200" dirty="0"/>
          </a:p>
        </p:txBody>
      </p:sp>
      <p:sp>
        <p:nvSpPr>
          <p:cNvPr id="6" name="Shape 3"/>
          <p:cNvSpPr/>
          <p:nvPr/>
        </p:nvSpPr>
        <p:spPr>
          <a:xfrm>
            <a:off x="5405318" y="8339137"/>
            <a:ext cx="153114" cy="153114"/>
          </a:xfrm>
          <a:prstGeom prst="roundRect">
            <a:avLst>
              <a:gd name="adj" fmla="val 11944"/>
            </a:avLst>
          </a:prstGeom>
          <a:solidFill>
            <a:srgbClr val="FF04BD"/>
          </a:solidFill>
          <a:ln/>
        </p:spPr>
      </p:sp>
      <p:sp>
        <p:nvSpPr>
          <p:cNvPr id="7" name="Text 4"/>
          <p:cNvSpPr/>
          <p:nvPr/>
        </p:nvSpPr>
        <p:spPr>
          <a:xfrm>
            <a:off x="5619393" y="8339137"/>
            <a:ext cx="177879" cy="153114"/>
          </a:xfrm>
          <a:prstGeom prst="rect">
            <a:avLst/>
          </a:prstGeom>
          <a:noFill/>
          <a:ln/>
        </p:spPr>
        <p:txBody>
          <a:bodyPr wrap="none" lIns="0" tIns="0" rIns="0" bIns="0" rtlCol="0" anchor="t"/>
          <a:lstStyle/>
          <a:p>
            <a:pPr algn="l" indent="0" marL="0">
              <a:lnSpc>
                <a:spcPts val="1200"/>
              </a:lnSpc>
              <a:buNone/>
            </a:pPr>
            <a:r>
              <a:rPr lang="en-US" sz="1200" dirty="0">
                <a:solidFill>
                  <a:srgbClr val="E0D6DE"/>
                </a:solidFill>
                <a:latin typeface="Fira Sans" pitchFamily="34" charset="0"/>
                <a:ea typeface="Fira Sans" pitchFamily="34" charset="-122"/>
                <a:cs typeface="Fira Sans" pitchFamily="34" charset="-120"/>
              </a:rPr>
              <a:t>Q2</a:t>
            </a:r>
            <a:endParaRPr lang="en-US" sz="1200" dirty="0"/>
          </a:p>
        </p:txBody>
      </p:sp>
      <p:sp>
        <p:nvSpPr>
          <p:cNvPr id="8" name="Shape 5"/>
          <p:cNvSpPr/>
          <p:nvPr/>
        </p:nvSpPr>
        <p:spPr>
          <a:xfrm>
            <a:off x="8832294" y="8339137"/>
            <a:ext cx="153114" cy="153114"/>
          </a:xfrm>
          <a:prstGeom prst="roundRect">
            <a:avLst>
              <a:gd name="adj" fmla="val 11944"/>
            </a:avLst>
          </a:prstGeom>
          <a:solidFill>
            <a:srgbClr val="FF4FD1"/>
          </a:solidFill>
          <a:ln/>
        </p:spPr>
      </p:sp>
      <p:sp>
        <p:nvSpPr>
          <p:cNvPr id="9" name="Text 6"/>
          <p:cNvSpPr/>
          <p:nvPr/>
        </p:nvSpPr>
        <p:spPr>
          <a:xfrm>
            <a:off x="9046369" y="8339137"/>
            <a:ext cx="179189" cy="153114"/>
          </a:xfrm>
          <a:prstGeom prst="rect">
            <a:avLst/>
          </a:prstGeom>
          <a:noFill/>
          <a:ln/>
        </p:spPr>
        <p:txBody>
          <a:bodyPr wrap="none" lIns="0" tIns="0" rIns="0" bIns="0" rtlCol="0" anchor="t"/>
          <a:lstStyle/>
          <a:p>
            <a:pPr algn="l" indent="0" marL="0">
              <a:lnSpc>
                <a:spcPts val="1200"/>
              </a:lnSpc>
              <a:buNone/>
            </a:pPr>
            <a:r>
              <a:rPr lang="en-US" sz="1200" dirty="0">
                <a:solidFill>
                  <a:srgbClr val="E0D6DE"/>
                </a:solidFill>
                <a:latin typeface="Fira Sans" pitchFamily="34" charset="0"/>
                <a:ea typeface="Fira Sans" pitchFamily="34" charset="-122"/>
                <a:cs typeface="Fira Sans" pitchFamily="34" charset="-120"/>
              </a:rPr>
              <a:t>Q3</a:t>
            </a:r>
            <a:endParaRPr lang="en-US" sz="1200" dirty="0"/>
          </a:p>
        </p:txBody>
      </p:sp>
      <p:sp>
        <p:nvSpPr>
          <p:cNvPr id="10" name="Shape 7"/>
          <p:cNvSpPr/>
          <p:nvPr/>
        </p:nvSpPr>
        <p:spPr>
          <a:xfrm>
            <a:off x="10818971" y="8339137"/>
            <a:ext cx="153114" cy="153114"/>
          </a:xfrm>
          <a:prstGeom prst="roundRect">
            <a:avLst>
              <a:gd name="adj" fmla="val 11944"/>
            </a:avLst>
          </a:prstGeom>
          <a:solidFill>
            <a:srgbClr val="FF9AE4"/>
          </a:solidFill>
          <a:ln/>
        </p:spPr>
      </p:sp>
      <p:sp>
        <p:nvSpPr>
          <p:cNvPr id="11" name="Text 8"/>
          <p:cNvSpPr/>
          <p:nvPr/>
        </p:nvSpPr>
        <p:spPr>
          <a:xfrm>
            <a:off x="11033046" y="8339137"/>
            <a:ext cx="187285" cy="153114"/>
          </a:xfrm>
          <a:prstGeom prst="rect">
            <a:avLst/>
          </a:prstGeom>
          <a:noFill/>
          <a:ln/>
        </p:spPr>
        <p:txBody>
          <a:bodyPr wrap="none" lIns="0" tIns="0" rIns="0" bIns="0" rtlCol="0" anchor="t"/>
          <a:lstStyle/>
          <a:p>
            <a:pPr algn="l" indent="0" marL="0">
              <a:lnSpc>
                <a:spcPts val="1200"/>
              </a:lnSpc>
              <a:buNone/>
            </a:pPr>
            <a:r>
              <a:rPr lang="en-US" sz="1200" dirty="0">
                <a:solidFill>
                  <a:srgbClr val="E0D6DE"/>
                </a:solidFill>
                <a:latin typeface="Fira Sans" pitchFamily="34" charset="0"/>
                <a:ea typeface="Fira Sans" pitchFamily="34" charset="-122"/>
                <a:cs typeface="Fira Sans" pitchFamily="34" charset="-120"/>
              </a:rPr>
              <a:t>Q4</a:t>
            </a:r>
            <a:endParaRPr lang="en-US" sz="1200" dirty="0"/>
          </a:p>
        </p:txBody>
      </p:sp>
      <p:sp>
        <p:nvSpPr>
          <p:cNvPr id="12" name="Text 9"/>
          <p:cNvSpPr/>
          <p:nvPr/>
        </p:nvSpPr>
        <p:spPr>
          <a:xfrm>
            <a:off x="536138" y="8971121"/>
            <a:ext cx="13558123" cy="490299"/>
          </a:xfrm>
          <a:prstGeom prst="rect">
            <a:avLst/>
          </a:prstGeom>
          <a:noFill/>
          <a:ln/>
        </p:spPr>
        <p:txBody>
          <a:bodyPr wrap="square" lIns="0" tIns="0" rIns="0" bIns="0" rtlCol="0" anchor="t"/>
          <a:lstStyle/>
          <a:p>
            <a:pPr algn="l" indent="0" marL="0">
              <a:lnSpc>
                <a:spcPts val="1900"/>
              </a:lnSpc>
              <a:buNone/>
            </a:pPr>
            <a:r>
              <a:rPr lang="en-US" sz="1200" dirty="0">
                <a:solidFill>
                  <a:srgbClr val="E0D6DE"/>
                </a:solidFill>
                <a:latin typeface="Fira Sans" pitchFamily="34" charset="0"/>
                <a:ea typeface="Fira Sans" pitchFamily="34" charset="-122"/>
                <a:cs typeface="Fira Sans" pitchFamily="34" charset="-120"/>
              </a:rPr>
              <a:t>Our system performance has steadily improved, with uptime consistently increasing and response times decreasing across all quarters. This demonstrates the stability and efficiency of the CPRM platform, ensuring reliable operations.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5106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Thank You</a:t>
            </a:r>
            <a:endParaRPr lang="en-US" sz="4450" dirty="0"/>
          </a:p>
        </p:txBody>
      </p:sp>
      <p:sp>
        <p:nvSpPr>
          <p:cNvPr id="4" name="Text 1"/>
          <p:cNvSpPr/>
          <p:nvPr/>
        </p:nvSpPr>
        <p:spPr>
          <a:xfrm>
            <a:off x="793790" y="2900005"/>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Thank you for your time and attention. We appreciate your interest in the CPRM system and its capabilities.</a:t>
            </a:r>
            <a:endParaRPr lang="en-US" sz="1750" dirty="0"/>
          </a:p>
        </p:txBody>
      </p:sp>
      <p:sp>
        <p:nvSpPr>
          <p:cNvPr id="5" name="Text 2"/>
          <p:cNvSpPr/>
          <p:nvPr/>
        </p:nvSpPr>
        <p:spPr>
          <a:xfrm>
            <a:off x="996672" y="5026104"/>
            <a:ext cx="3230523" cy="354330"/>
          </a:xfrm>
          <a:prstGeom prst="rect">
            <a:avLst/>
          </a:prstGeom>
          <a:noFill/>
          <a:ln/>
        </p:spPr>
        <p:txBody>
          <a:bodyPr wrap="none" lIns="0" tIns="0" rIns="0" bIns="0" rtlCol="0" anchor="t"/>
          <a:lstStyle/>
          <a:p>
            <a:pPr algn="ctr"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Contact Information</a:t>
            </a:r>
            <a:endParaRPr lang="en-US" sz="2200" dirty="0"/>
          </a:p>
        </p:txBody>
      </p:sp>
      <p:sp>
        <p:nvSpPr>
          <p:cNvPr id="6" name="Text 3"/>
          <p:cNvSpPr/>
          <p:nvPr/>
        </p:nvSpPr>
        <p:spPr>
          <a:xfrm>
            <a:off x="793790" y="5516523"/>
            <a:ext cx="3636407" cy="362903"/>
          </a:xfrm>
          <a:prstGeom prst="rect">
            <a:avLst/>
          </a:prstGeom>
          <a:noFill/>
          <a:ln/>
        </p:spPr>
        <p:txBody>
          <a:bodyPr wrap="none" lIns="0" tIns="0" rIns="0" bIns="0" rtlCol="0" anchor="t"/>
          <a:lstStyle/>
          <a:p>
            <a:pPr algn="ctr" indent="0" marL="0">
              <a:lnSpc>
                <a:spcPts val="2850"/>
              </a:lnSpc>
              <a:buNone/>
            </a:pPr>
            <a:r>
              <a:rPr lang="en-US" sz="1750" dirty="0">
                <a:solidFill>
                  <a:srgbClr val="E0D6DE"/>
                </a:solidFill>
                <a:latin typeface="Fira Sans" pitchFamily="34" charset="0"/>
                <a:ea typeface="Fira Sans" pitchFamily="34" charset="-122"/>
                <a:cs typeface="Fira Sans" pitchFamily="34" charset="-120"/>
              </a:rPr>
              <a:t>Email: info@cprmsolutions.com</a:t>
            </a:r>
            <a:endParaRPr lang="en-US" sz="1750" dirty="0"/>
          </a:p>
        </p:txBody>
      </p:sp>
      <p:sp>
        <p:nvSpPr>
          <p:cNvPr id="7" name="Text 4"/>
          <p:cNvSpPr/>
          <p:nvPr/>
        </p:nvSpPr>
        <p:spPr>
          <a:xfrm>
            <a:off x="793790" y="6015514"/>
            <a:ext cx="3636407" cy="362903"/>
          </a:xfrm>
          <a:prstGeom prst="rect">
            <a:avLst/>
          </a:prstGeom>
          <a:noFill/>
          <a:ln/>
        </p:spPr>
        <p:txBody>
          <a:bodyPr wrap="none" lIns="0" tIns="0" rIns="0" bIns="0" rtlCol="0" anchor="t"/>
          <a:lstStyle/>
          <a:p>
            <a:pPr algn="ctr" indent="0" marL="0">
              <a:lnSpc>
                <a:spcPts val="2850"/>
              </a:lnSpc>
              <a:buNone/>
            </a:pPr>
            <a:r>
              <a:rPr lang="en-US" sz="1750" dirty="0">
                <a:solidFill>
                  <a:srgbClr val="E0D6DE"/>
                </a:solidFill>
                <a:latin typeface="Fira Sans" pitchFamily="34" charset="0"/>
                <a:ea typeface="Fira Sans" pitchFamily="34" charset="-122"/>
                <a:cs typeface="Fira Sans" pitchFamily="34" charset="-120"/>
              </a:rPr>
              <a:t>Website: cprmsolutions.com</a:t>
            </a:r>
            <a:endParaRPr lang="en-US" sz="1750" dirty="0"/>
          </a:p>
        </p:txBody>
      </p:sp>
      <p:sp>
        <p:nvSpPr>
          <p:cNvPr id="8" name="Text 5"/>
          <p:cNvSpPr/>
          <p:nvPr/>
        </p:nvSpPr>
        <p:spPr>
          <a:xfrm>
            <a:off x="5001697" y="5026104"/>
            <a:ext cx="3060502" cy="354330"/>
          </a:xfrm>
          <a:prstGeom prst="rect">
            <a:avLst/>
          </a:prstGeom>
          <a:noFill/>
          <a:ln/>
        </p:spPr>
        <p:txBody>
          <a:bodyPr wrap="none" lIns="0" tIns="0" rIns="0" bIns="0" rtlCol="0" anchor="t"/>
          <a:lstStyle/>
          <a:p>
            <a:pPr algn="ctr"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Project Repository</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2025-06-12T22:18:18Z</dcterms:created>
  <dcterms:modified xsi:type="dcterms:W3CDTF">2025-06-12T22:18:18Z</dcterms:modified>
</cp:coreProperties>
</file>